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0" r:id="rId3"/>
    <p:sldId id="271" r:id="rId4"/>
    <p:sldId id="275" r:id="rId5"/>
    <p:sldId id="280" r:id="rId6"/>
    <p:sldId id="289" r:id="rId7"/>
    <p:sldId id="284" r:id="rId8"/>
    <p:sldId id="282" r:id="rId9"/>
    <p:sldId id="281" r:id="rId10"/>
    <p:sldId id="278" r:id="rId11"/>
    <p:sldId id="291" r:id="rId12"/>
    <p:sldId id="277" r:id="rId13"/>
    <p:sldId id="292" r:id="rId14"/>
    <p:sldId id="279" r:id="rId15"/>
    <p:sldId id="290" r:id="rId16"/>
    <p:sldId id="293" r:id="rId17"/>
    <p:sldId id="287" r:id="rId18"/>
    <p:sldId id="294" r:id="rId19"/>
    <p:sldId id="288" r:id="rId20"/>
    <p:sldId id="29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 Poljak" initials="MP" lastIdx="1" clrIdx="0">
    <p:extLst>
      <p:ext uri="{19B8F6BF-5375-455C-9EA6-DF929625EA0E}">
        <p15:presenceInfo xmlns:p15="http://schemas.microsoft.com/office/powerpoint/2012/main" userId="2dc9db44a1ab13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5523-27E4-4F69-B7DF-0C411C5991A6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659F-5501-44FB-949E-59F6C22D378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58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5523-27E4-4F69-B7DF-0C411C5991A6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659F-5501-44FB-949E-59F6C22D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5523-27E4-4F69-B7DF-0C411C5991A6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659F-5501-44FB-949E-59F6C22D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5523-27E4-4F69-B7DF-0C411C5991A6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659F-5501-44FB-949E-59F6C22D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7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5523-27E4-4F69-B7DF-0C411C5991A6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659F-5501-44FB-949E-59F6C22D378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57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5523-27E4-4F69-B7DF-0C411C5991A6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659F-5501-44FB-949E-59F6C22D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0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5523-27E4-4F69-B7DF-0C411C5991A6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659F-5501-44FB-949E-59F6C22D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6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5523-27E4-4F69-B7DF-0C411C5991A6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659F-5501-44FB-949E-59F6C22D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37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5523-27E4-4F69-B7DF-0C411C5991A6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659F-5501-44FB-949E-59F6C22D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0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1715523-27E4-4F69-B7DF-0C411C5991A6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FD659F-5501-44FB-949E-59F6C22D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09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5523-27E4-4F69-B7DF-0C411C5991A6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659F-5501-44FB-949E-59F6C22D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1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1715523-27E4-4F69-B7DF-0C411C5991A6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2FD659F-5501-44FB-949E-59F6C22D378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80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1475A-111A-4B28-973B-EF82229E3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223390" cy="1358083"/>
          </a:xfrm>
        </p:spPr>
        <p:txBody>
          <a:bodyPr>
            <a:normAutofit/>
          </a:bodyPr>
          <a:lstStyle/>
          <a:p>
            <a:r>
              <a:rPr lang="cs-CZ"/>
              <a:t>Ústřední kolo MO A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D046B-B1BA-4F4D-B809-5250A313B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2666879" cy="434431"/>
          </a:xfrm>
        </p:spPr>
        <p:txBody>
          <a:bodyPr/>
          <a:lstStyle/>
          <a:p>
            <a:r>
              <a:rPr lang="cs-CZ"/>
              <a:t>Marian Poljak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817F916-405B-4AED-B9CE-B68021B429D5}"/>
              </a:ext>
            </a:extLst>
          </p:cNvPr>
          <p:cNvSpPr txBox="1">
            <a:spLocks/>
          </p:cNvSpPr>
          <p:nvPr/>
        </p:nvSpPr>
        <p:spPr>
          <a:xfrm>
            <a:off x="3051765" y="2723321"/>
            <a:ext cx="8898172" cy="602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i="1"/>
              <a:t>Invarianty a monovarianty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4123306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CDFB5F-BD5B-4668-9E2F-94595903F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23495" y="739450"/>
                <a:ext cx="10058400" cy="4023360"/>
              </a:xfrm>
            </p:spPr>
            <p:txBody>
              <a:bodyPr/>
              <a:lstStyle/>
              <a:p>
                <a:r>
                  <a:rPr lang="cs-CZ"/>
                  <a:t>Na každém políčku tabulky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10×10</m:t>
                    </m:r>
                  </m:oMath>
                </a14:m>
                <a:r>
                  <a:rPr lang="en-US"/>
                  <a:t> </a:t>
                </a:r>
                <a:r>
                  <a:rPr lang="cs-CZ"/>
                  <a:t>bydlí člověk,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z </a:t>
                </a:r>
                <a:r>
                  <a:rPr lang="cs-CZ"/>
                  <a:t>nich je nemocných</a:t>
                </a:r>
                <a:r>
                  <a:rPr lang="en-US"/>
                  <a:t>. </a:t>
                </a:r>
                <a:r>
                  <a:rPr lang="cs-CZ"/>
                  <a:t>Každý den onemocní lidé, kteří sousedí (hranou) s alespoň dvěma již nemocnými lidmi. Rozhodněte v závislosti na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, </a:t>
                </a:r>
                <a:r>
                  <a:rPr lang="cs-CZ"/>
                  <a:t>zda-li je možné, aby se nakazilo všech 100 lidí.</a:t>
                </a:r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CDFB5F-BD5B-4668-9E2F-94595903F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23495" y="739450"/>
                <a:ext cx="10058400" cy="4023360"/>
              </a:xfrm>
              <a:blipFill>
                <a:blip r:embed="rId2"/>
                <a:stretch>
                  <a:fillRect l="-606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916D2C94-2098-4E59-8DAE-475B17E8DDE1}"/>
              </a:ext>
            </a:extLst>
          </p:cNvPr>
          <p:cNvGrpSpPr/>
          <p:nvPr/>
        </p:nvGrpSpPr>
        <p:grpSpPr>
          <a:xfrm>
            <a:off x="1323495" y="2194539"/>
            <a:ext cx="2897328" cy="3481208"/>
            <a:chOff x="2941979" y="2751130"/>
            <a:chExt cx="2897328" cy="3481208"/>
          </a:xfrm>
        </p:grpSpPr>
        <p:pic>
          <p:nvPicPr>
            <p:cNvPr id="5" name="Picture 4" descr="A picture containing toy, vector graphics&#10;&#10;Description automatically generated">
              <a:extLst>
                <a:ext uri="{FF2B5EF4-FFF2-40B4-BE49-F238E27FC236}">
                  <a16:creationId xmlns:a16="http://schemas.microsoft.com/office/drawing/2014/main" id="{0E09B486-B1DD-40B5-BC24-EC3F6E30A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0843" y="3954365"/>
              <a:ext cx="1078464" cy="1078464"/>
            </a:xfrm>
            <a:prstGeom prst="rect">
              <a:avLst/>
            </a:prstGeom>
          </p:spPr>
        </p:pic>
        <p:pic>
          <p:nvPicPr>
            <p:cNvPr id="10" name="Picture 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655D6800-BBD4-4469-9808-EE4686FB4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393" b="89883" l="9694" r="89796">
                          <a14:foregroundMark x1="45918" y1="9728" x2="45918" y2="9728"/>
                          <a14:foregroundMark x1="44898" y1="7393" x2="44898" y2="7393"/>
                          <a14:foregroundMark x1="32143" y1="87549" x2="32143" y2="87549"/>
                          <a14:foregroundMark x1="59184" y1="87549" x2="59184" y2="875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0272" y="3963920"/>
              <a:ext cx="842972" cy="1105325"/>
            </a:xfrm>
            <a:prstGeom prst="rect">
              <a:avLst/>
            </a:prstGeom>
          </p:spPr>
        </p:pic>
        <p:pic>
          <p:nvPicPr>
            <p:cNvPr id="19" name="Picture 18" descr="A picture containing toy, vector graphics&#10;&#10;Description automatically generated">
              <a:extLst>
                <a:ext uri="{FF2B5EF4-FFF2-40B4-BE49-F238E27FC236}">
                  <a16:creationId xmlns:a16="http://schemas.microsoft.com/office/drawing/2014/main" id="{C426E514-23C1-403A-8803-63ED318A8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0843" y="5153875"/>
              <a:ext cx="1078463" cy="1078463"/>
            </a:xfrm>
            <a:prstGeom prst="rect">
              <a:avLst/>
            </a:prstGeom>
          </p:spPr>
        </p:pic>
        <p:pic>
          <p:nvPicPr>
            <p:cNvPr id="20" name="Picture 19" descr="A picture containing toy, vector graphics&#10;&#10;Description automatically generated">
              <a:extLst>
                <a:ext uri="{FF2B5EF4-FFF2-40B4-BE49-F238E27FC236}">
                  <a16:creationId xmlns:a16="http://schemas.microsoft.com/office/drawing/2014/main" id="{FA44CE8C-BEB6-42C4-A3EF-69B0D40D8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4238" y="2751130"/>
              <a:ext cx="1078464" cy="1078464"/>
            </a:xfrm>
            <a:prstGeom prst="rect">
              <a:avLst/>
            </a:prstGeom>
          </p:spPr>
        </p:pic>
        <p:pic>
          <p:nvPicPr>
            <p:cNvPr id="21" name="Picture 20" descr="A picture containing toy, vector graphics&#10;&#10;Description automatically generated">
              <a:extLst>
                <a:ext uri="{FF2B5EF4-FFF2-40B4-BE49-F238E27FC236}">
                  <a16:creationId xmlns:a16="http://schemas.microsoft.com/office/drawing/2014/main" id="{AA795521-53E2-4108-A607-E691C0DC4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1979" y="2751130"/>
              <a:ext cx="1078464" cy="1078464"/>
            </a:xfrm>
            <a:prstGeom prst="rect">
              <a:avLst/>
            </a:prstGeom>
          </p:spPr>
        </p:pic>
        <p:pic>
          <p:nvPicPr>
            <p:cNvPr id="22" name="Picture 21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713AE8CE-4E5A-47C5-B416-5D7B87831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393" b="89883" l="9694" r="89796">
                          <a14:foregroundMark x1="45918" y1="9728" x2="45918" y2="9728"/>
                          <a14:foregroundMark x1="44898" y1="7393" x2="44898" y2="7393"/>
                          <a14:foregroundMark x1="32143" y1="87549" x2="32143" y2="87549"/>
                          <a14:foregroundMark x1="59184" y1="87549" x2="59184" y2="875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7642" y="3963920"/>
              <a:ext cx="842972" cy="1105325"/>
            </a:xfrm>
            <a:prstGeom prst="rect">
              <a:avLst/>
            </a:prstGeom>
          </p:spPr>
        </p:pic>
        <p:pic>
          <p:nvPicPr>
            <p:cNvPr id="23" name="Picture 22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9290C6F7-A740-4689-B5AE-72D5999F8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393" b="89883" l="9694" r="89796">
                          <a14:foregroundMark x1="45918" y1="9728" x2="45918" y2="9728"/>
                          <a14:foregroundMark x1="44898" y1="7393" x2="44898" y2="7393"/>
                          <a14:foregroundMark x1="32143" y1="87549" x2="32143" y2="87549"/>
                          <a14:foregroundMark x1="59184" y1="87549" x2="59184" y2="875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471" y="5069245"/>
              <a:ext cx="842972" cy="1105325"/>
            </a:xfrm>
            <a:prstGeom prst="rect">
              <a:avLst/>
            </a:prstGeom>
          </p:spPr>
        </p:pic>
        <p:pic>
          <p:nvPicPr>
            <p:cNvPr id="24" name="Picture 23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75DAA64B-CEB0-43B6-BF84-1E4FB08F3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393" b="89883" l="9694" r="89796">
                          <a14:foregroundMark x1="45918" y1="9728" x2="45918" y2="9728"/>
                          <a14:foregroundMark x1="44898" y1="7393" x2="44898" y2="7393"/>
                          <a14:foregroundMark x1="32143" y1="87549" x2="32143" y2="87549"/>
                          <a14:foregroundMark x1="59184" y1="87549" x2="59184" y2="875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5152" y="5108795"/>
              <a:ext cx="842972" cy="1105325"/>
            </a:xfrm>
            <a:prstGeom prst="rect">
              <a:avLst/>
            </a:prstGeom>
          </p:spPr>
        </p:pic>
        <p:pic>
          <p:nvPicPr>
            <p:cNvPr id="25" name="Picture 2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A2F61793-0484-4EA5-AFC8-FA6A83648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393" b="89883" l="9694" r="89796">
                          <a14:foregroundMark x1="45918" y1="9728" x2="45918" y2="9728"/>
                          <a14:foregroundMark x1="44898" y1="7393" x2="44898" y2="7393"/>
                          <a14:foregroundMark x1="32143" y1="87549" x2="32143" y2="87549"/>
                          <a14:foregroundMark x1="59184" y1="87549" x2="59184" y2="875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8124" y="2793295"/>
              <a:ext cx="842972" cy="1105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3744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912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CDFB5F-BD5B-4668-9E2F-94595903F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800" y="560751"/>
                <a:ext cx="10058400" cy="119090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/>
                  <a:t>Do kruhu je uspořádáno</a:t>
                </a:r>
                <a:r>
                  <a:rPr lang="cs-CZ"/>
                  <a:t> </a:t>
                </a:r>
                <a14:m>
                  <m:oMath xmlns:m="http://schemas.openxmlformats.org/officeDocument/2006/math">
                    <m:r>
                      <a:rPr lang="en-US" b="0" i="1" smtClean="0"/>
                      <m:t>𝑛</m:t>
                    </m:r>
                  </m:oMath>
                </a14:m>
                <a:r>
                  <a:rPr lang="cs-CZ"/>
                  <a:t> </a:t>
                </a:r>
                <a:r>
                  <a:rPr lang="en-US"/>
                  <a:t>lamp. Ka</a:t>
                </a:r>
                <a:r>
                  <a:rPr lang="cs-CZ"/>
                  <a:t>ždá lampa </a:t>
                </a:r>
                <a:r>
                  <a:rPr lang="en-US"/>
                  <a:t>je buď vypnutá, nebo zapnutá. V každém kroku se v jeden moment přepne (změní stav) každá lampa,</a:t>
                </a:r>
                <a:r>
                  <a:rPr lang="cs-CZ"/>
                  <a:t> </a:t>
                </a:r>
                <a:r>
                  <a:rPr lang="en-US"/>
                  <a:t>která nesousedí s lampou stejného stavu. Pro jaká</a:t>
                </a:r>
                <a:r>
                  <a:rPr lang="cs-CZ"/>
                  <a:t> </a:t>
                </a:r>
                <a14:m>
                  <m:oMath xmlns:m="http://schemas.openxmlformats.org/officeDocument/2006/math">
                    <m:r>
                      <a:rPr lang="en-US" b="0" i="1" smtClean="0"/>
                      <m:t>𝑛</m:t>
                    </m:r>
                  </m:oMath>
                </a14:m>
                <a:r>
                  <a:rPr lang="en-US"/>
                  <a:t> se po nějakém počtu kroků už nezmění stav žádné lampy při libovolném počátečním rozdělení stavů?</a:t>
                </a:r>
              </a:p>
              <a:p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CDFB5F-BD5B-4668-9E2F-94595903F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560751"/>
                <a:ext cx="10058400" cy="1190902"/>
              </a:xfrm>
              <a:blipFill>
                <a:blip r:embed="rId2"/>
                <a:stretch>
                  <a:fillRect l="-606" t="-7692" r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BDFCDC62-A8C3-460A-BD6C-0FA602A26F6A}"/>
              </a:ext>
            </a:extLst>
          </p:cNvPr>
          <p:cNvGrpSpPr/>
          <p:nvPr/>
        </p:nvGrpSpPr>
        <p:grpSpPr>
          <a:xfrm>
            <a:off x="967409" y="2441345"/>
            <a:ext cx="4660955" cy="3303416"/>
            <a:chOff x="2454138" y="2969446"/>
            <a:chExt cx="4660955" cy="3303416"/>
          </a:xfrm>
        </p:grpSpPr>
        <p:pic>
          <p:nvPicPr>
            <p:cNvPr id="6" name="Picture 5" descr="A picture containing lamp&#10;&#10;Description automatically generated">
              <a:extLst>
                <a:ext uri="{FF2B5EF4-FFF2-40B4-BE49-F238E27FC236}">
                  <a16:creationId xmlns:a16="http://schemas.microsoft.com/office/drawing/2014/main" id="{C722A72C-939B-44D8-B8FD-1141092FA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138" y="4540712"/>
              <a:ext cx="1143000" cy="1143000"/>
            </a:xfrm>
            <a:prstGeom prst="rect">
              <a:avLst/>
            </a:prstGeom>
          </p:spPr>
        </p:pic>
        <p:pic>
          <p:nvPicPr>
            <p:cNvPr id="9" name="Picture 8" descr="A picture containing lamp&#10;&#10;Description automatically generated">
              <a:extLst>
                <a:ext uri="{FF2B5EF4-FFF2-40B4-BE49-F238E27FC236}">
                  <a16:creationId xmlns:a16="http://schemas.microsoft.com/office/drawing/2014/main" id="{569A166F-9F1F-4340-8B22-54CF7DB65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3862" y="5129862"/>
              <a:ext cx="1143000" cy="1143000"/>
            </a:xfrm>
            <a:prstGeom prst="rect">
              <a:avLst/>
            </a:prstGeom>
          </p:spPr>
        </p:pic>
        <p:pic>
          <p:nvPicPr>
            <p:cNvPr id="11" name="Picture 10" descr="A picture containing lamp&#10;&#10;Description automatically generated">
              <a:extLst>
                <a:ext uri="{FF2B5EF4-FFF2-40B4-BE49-F238E27FC236}">
                  <a16:creationId xmlns:a16="http://schemas.microsoft.com/office/drawing/2014/main" id="{D920BF15-228C-4877-A032-7FE3E75B6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1337" y="4920330"/>
              <a:ext cx="1143000" cy="1143000"/>
            </a:xfrm>
            <a:prstGeom prst="rect">
              <a:avLst/>
            </a:prstGeom>
          </p:spPr>
        </p:pic>
        <p:pic>
          <p:nvPicPr>
            <p:cNvPr id="12" name="Picture 11" descr="A picture containing lamp&#10;&#10;Description automatically generated">
              <a:extLst>
                <a:ext uri="{FF2B5EF4-FFF2-40B4-BE49-F238E27FC236}">
                  <a16:creationId xmlns:a16="http://schemas.microsoft.com/office/drawing/2014/main" id="{A93B68A5-CF10-4C86-AFBC-3E6E51061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418" y="3163683"/>
              <a:ext cx="1143000" cy="1143000"/>
            </a:xfrm>
            <a:prstGeom prst="rect">
              <a:avLst/>
            </a:prstGeom>
          </p:spPr>
        </p:pic>
        <p:pic>
          <p:nvPicPr>
            <p:cNvPr id="13" name="Picture 12" descr="A picture containing lamp&#10;&#10;Description automatically generated">
              <a:extLst>
                <a:ext uri="{FF2B5EF4-FFF2-40B4-BE49-F238E27FC236}">
                  <a16:creationId xmlns:a16="http://schemas.microsoft.com/office/drawing/2014/main" id="{DAE83598-81F0-4751-88C9-6012E2538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2093" y="4230638"/>
              <a:ext cx="1143000" cy="1143000"/>
            </a:xfrm>
            <a:prstGeom prst="rect">
              <a:avLst/>
            </a:prstGeom>
          </p:spPr>
        </p:pic>
        <p:pic>
          <p:nvPicPr>
            <p:cNvPr id="15" name="Picture 14" descr="A picture containing lamp&#10;&#10;Description automatically generated">
              <a:extLst>
                <a:ext uri="{FF2B5EF4-FFF2-40B4-BE49-F238E27FC236}">
                  <a16:creationId xmlns:a16="http://schemas.microsoft.com/office/drawing/2014/main" id="{4C9D5181-11D1-42D3-ADAE-52EC419BD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7911" y="3151644"/>
              <a:ext cx="1143000" cy="1143000"/>
            </a:xfrm>
            <a:prstGeom prst="rect">
              <a:avLst/>
            </a:prstGeom>
          </p:spPr>
        </p:pic>
        <p:pic>
          <p:nvPicPr>
            <p:cNvPr id="16" name="Picture 15" descr="A picture containing lamp&#10;&#10;Description automatically generated">
              <a:extLst>
                <a:ext uri="{FF2B5EF4-FFF2-40B4-BE49-F238E27FC236}">
                  <a16:creationId xmlns:a16="http://schemas.microsoft.com/office/drawing/2014/main" id="{4F2AB72D-4B0B-41AC-A7DE-058956F37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6389" y="3464487"/>
              <a:ext cx="1143000" cy="114300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DD22472-8A67-4F7E-A7F8-3E7268BF8EC2}"/>
                </a:ext>
              </a:extLst>
            </p:cNvPr>
            <p:cNvSpPr/>
            <p:nvPr/>
          </p:nvSpPr>
          <p:spPr>
            <a:xfrm>
              <a:off x="3987911" y="4920330"/>
              <a:ext cx="641902" cy="680225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  <a:alpha val="0"/>
                  </a:schemeClr>
                </a:gs>
                <a:gs pos="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B63092A-AC97-4463-9706-DCE562B7CF5F}"/>
                </a:ext>
              </a:extLst>
            </p:cNvPr>
            <p:cNvSpPr/>
            <p:nvPr/>
          </p:nvSpPr>
          <p:spPr>
            <a:xfrm>
              <a:off x="6222642" y="4035987"/>
              <a:ext cx="641902" cy="680225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  <a:alpha val="0"/>
                  </a:schemeClr>
                </a:gs>
                <a:gs pos="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7E21D1F-957F-498F-A455-B2B5F948A9D0}"/>
                </a:ext>
              </a:extLst>
            </p:cNvPr>
            <p:cNvSpPr/>
            <p:nvPr/>
          </p:nvSpPr>
          <p:spPr>
            <a:xfrm>
              <a:off x="5189967" y="2969446"/>
              <a:ext cx="641902" cy="680225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  <a:alpha val="0"/>
                  </a:schemeClr>
                </a:gs>
                <a:gs pos="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4934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589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A6B3C9-2FEA-45C3-ADFB-E477FC5A71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800" y="662977"/>
                <a:ext cx="10058400" cy="1096249"/>
              </a:xfrm>
            </p:spPr>
            <p:txBody>
              <a:bodyPr/>
              <a:lstStyle/>
              <a:p>
                <a:r>
                  <a:rPr lang="en-US"/>
                  <a:t>V ka</a:t>
                </a:r>
                <a:r>
                  <a:rPr lang="cs-CZ"/>
                  <a:t>ždém políčku tabulky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je nap</a:t>
                </a:r>
                <a:r>
                  <a:rPr lang="cs-CZ"/>
                  <a:t>sáno přirozené číslo. Můžeme k libovolným hranou sousedícím číslům přičíst libovolné celé číslo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/>
                  <a:t>, pokud tím nezpůsobíme, že v tabulce bude záporné číslo. Za jaké podmínky je možné takovouto tabulku vynulovat?</a:t>
                </a:r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A6B3C9-2FEA-45C3-ADFB-E477FC5A71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662977"/>
                <a:ext cx="10058400" cy="1096249"/>
              </a:xfrm>
              <a:blipFill>
                <a:blip r:embed="rId2"/>
                <a:stretch>
                  <a:fillRect l="-606" t="-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FBE0412-B228-4559-99B9-65EBBDF7C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539" y="1882230"/>
            <a:ext cx="4164496" cy="421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23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A6B3C9-2FEA-45C3-ADFB-E477FC5A71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13791" y="755376"/>
                <a:ext cx="10581861" cy="11728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/>
                  <a:t>Políčka</a:t>
                </a:r>
                <a:r>
                  <a:rPr lang="en-US"/>
                  <a:t> </a:t>
                </a:r>
                <a:r>
                  <a:rPr lang="cs-CZ"/>
                  <a:t>v tabulce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j</a:t>
                </a:r>
                <a:r>
                  <a:rPr lang="cs-CZ"/>
                  <a:t>sou z jedné strany bílá a z druhé černá. Zpočátku jsou všechny otočená bílou stranou nahoru, kromě jednoho rohového políčka. Můžeme vždy odebrat černé políčko a otočit všechna s ní sousedící políčka. Kdy je možné odebrat všechna políčka?</a:t>
                </a:r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A6B3C9-2FEA-45C3-ADFB-E477FC5A71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3791" y="755376"/>
                <a:ext cx="10581861" cy="1172816"/>
              </a:xfrm>
              <a:blipFill>
                <a:blip r:embed="rId2"/>
                <a:stretch>
                  <a:fillRect l="-1440" t="-5729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5B4305E-67E1-45BA-B2C3-8B69B14CE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478" y="1885655"/>
            <a:ext cx="4164496" cy="421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77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085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A6B3C9-2FEA-45C3-ADFB-E477FC5A71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800" y="586410"/>
                <a:ext cx="10058400" cy="117281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cs-CZ"/>
                  <a:t>Máme v řadě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/>
                  <a:t> </a:t>
                </a:r>
                <a:r>
                  <a:rPr lang="cs-CZ"/>
                  <a:t>karet, které jsou z </a:t>
                </a:r>
                <a:r>
                  <a:rPr lang="en-US"/>
                  <a:t>jedn</a:t>
                </a:r>
                <a:r>
                  <a:rPr lang="cs-CZ"/>
                  <a:t>é strany bílé a z druhé strany černé, zpočátku otočené bílou stranou nahoru. Můžeme opakovaně označit bílou kartu, která není na kraji, otočit oba její sousedy a poté tuto kartu z řady odebrat. </a:t>
                </a:r>
                <a:br>
                  <a:rPr lang="cs-CZ"/>
                </a:br>
                <a:r>
                  <a:rPr lang="cs-CZ"/>
                  <a:t>Pro jaké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um</a:t>
                </a:r>
                <a:r>
                  <a:rPr lang="cs-CZ"/>
                  <a:t>íme dospět k tomu, aby v řadě zbyly jen dvě karty?</a:t>
                </a:r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A6B3C9-2FEA-45C3-ADFB-E477FC5A71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586410"/>
                <a:ext cx="10058400" cy="1172816"/>
              </a:xfrm>
              <a:blipFill>
                <a:blip r:embed="rId2"/>
                <a:stretch>
                  <a:fillRect l="-606" t="-7254" r="-1758" b="-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799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567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A6B3C9-2FEA-45C3-ADFB-E477FC5A71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5069" y="815010"/>
                <a:ext cx="10581861" cy="1172816"/>
              </a:xfrm>
            </p:spPr>
            <p:txBody>
              <a:bodyPr>
                <a:normAutofit/>
              </a:bodyPr>
              <a:lstStyle/>
              <a:p>
                <a:r>
                  <a:rPr lang="cs-CZ"/>
                  <a:t>V poli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</a:t>
                </a:r>
                <a:r>
                  <a:rPr lang="cs-CZ"/>
                  <a:t>máme kladná reálná čísla taková, že součet v každém řádku je 1. Dokažte, že umíme vybrat v každém sloupci 1 číslo tak, aby součet těchto vybraných čísel v každém řádku byl nejvýše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A6B3C9-2FEA-45C3-ADFB-E477FC5A71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5069" y="815010"/>
                <a:ext cx="10581861" cy="1172816"/>
              </a:xfrm>
              <a:blipFill>
                <a:blip r:embed="rId2"/>
                <a:stretch>
                  <a:fillRect l="-576" t="-5729" r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84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AE632-A6BE-49F4-B93C-070C4BA88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Extra úlohy </a:t>
            </a:r>
            <a:r>
              <a:rPr lang="cs-CZ">
                <a:sym typeface="Wingdings" panose="05000000000000000000" pitchFamily="2" charset="2"/>
              </a:rPr>
              <a:t>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89052-450F-48A1-BCE5-72911D886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233329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/>
          </a:p>
          <a:p>
            <a:pPr>
              <a:buFont typeface="Wingdings" panose="05000000000000000000" pitchFamily="2" charset="2"/>
              <a:buChar char="q"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6FF03B-D9CE-4320-B983-A6AB3FA0968E}"/>
                  </a:ext>
                </a:extLst>
              </p:cNvPr>
              <p:cNvSpPr txBox="1"/>
              <p:nvPr/>
            </p:nvSpPr>
            <p:spPr>
              <a:xfrm>
                <a:off x="1242059" y="4196956"/>
                <a:ext cx="7719060" cy="1176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/>
                  <a:t>Pro kladná </a:t>
                </a:r>
                <a:r>
                  <a:rPr lang="en-US"/>
                  <a:t>re</a:t>
                </a:r>
                <a:r>
                  <a:rPr lang="cs-CZ"/>
                  <a:t>álná čísla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 do</a:t>
                </a:r>
                <a:r>
                  <a:rPr lang="cs-CZ"/>
                  <a:t>kažte nerovnost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/>
              </a:p>
              <a:p>
                <a:endParaRPr lang="en-US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6FF03B-D9CE-4320-B983-A6AB3FA09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59" y="4196956"/>
                <a:ext cx="7719060" cy="1176861"/>
              </a:xfrm>
              <a:prstGeom prst="rect">
                <a:avLst/>
              </a:prstGeom>
              <a:blipFill>
                <a:blip r:embed="rId2"/>
                <a:stretch>
                  <a:fillRect l="-711" t="-2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0E6E1B8-4083-49BC-8D33-1303841B6C2E}"/>
                  </a:ext>
                </a:extLst>
              </p:cNvPr>
              <p:cNvSpPr txBox="1"/>
              <p:nvPr/>
            </p:nvSpPr>
            <p:spPr>
              <a:xfrm>
                <a:off x="1242059" y="3429000"/>
                <a:ext cx="565404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/>
                  <a:t>Najdi všechna přirozená čísla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/>
                  <a:t> spl</a:t>
                </a:r>
                <a:r>
                  <a:rPr lang="cs-CZ"/>
                  <a:t>ňující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0E6E1B8-4083-49BC-8D33-1303841B6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59" y="3429000"/>
                <a:ext cx="5654041" cy="646331"/>
              </a:xfrm>
              <a:prstGeom prst="rect">
                <a:avLst/>
              </a:prstGeom>
              <a:blipFill>
                <a:blip r:embed="rId3"/>
                <a:stretch>
                  <a:fillRect l="-971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77855D-3F88-4018-A8F2-FE271DAC01C5}"/>
                  </a:ext>
                </a:extLst>
              </p:cNvPr>
              <p:cNvSpPr txBox="1"/>
              <p:nvPr/>
            </p:nvSpPr>
            <p:spPr>
              <a:xfrm>
                <a:off x="1242059" y="2106770"/>
                <a:ext cx="9044941" cy="10730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/>
                  <a:t>Máme zadaný trojúhelník s výškami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/>
                  <a:t> a </a:t>
                </a:r>
                <a:r>
                  <a:rPr lang="cs-CZ"/>
                  <a:t>obvodem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/>
                  <a:t>. Doka</a:t>
                </a:r>
                <a:r>
                  <a:rPr lang="cs-CZ"/>
                  <a:t>žte, že poloměr kružnice vepsané</a:t>
                </a:r>
                <a:r>
                  <a:rPr lang="en-US"/>
                  <a:t> </a:t>
                </a:r>
                <a:r>
                  <a:rPr lang="cs-CZ"/>
                  <a:t>trojúhelníku se stranami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/>
                  <a:t> je roven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den>
                    </m:f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77855D-3F88-4018-A8F2-FE271DAC0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59" y="2106770"/>
                <a:ext cx="9044941" cy="1073051"/>
              </a:xfrm>
              <a:prstGeom prst="rect">
                <a:avLst/>
              </a:prstGeom>
              <a:blipFill>
                <a:blip r:embed="rId4"/>
                <a:stretch>
                  <a:fillRect l="-606" t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3C05326B-D3B4-4868-80D0-1B8B10FDC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184742" y="3086182"/>
            <a:ext cx="10058401" cy="1368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13EC24-4169-4C6E-BD27-1D671596F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184741" y="3914983"/>
            <a:ext cx="10058401" cy="1368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AD2AC8-901E-4A61-AAB5-68473E5AB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184741" y="5345342"/>
            <a:ext cx="10058401" cy="1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78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386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52D6C-B0AA-4DED-8F9A-CDCB169F8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Invarianty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DFB5F-BD5B-4668-9E2F-94595903F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124" y="1845733"/>
            <a:ext cx="10058400" cy="4023360"/>
          </a:xfrm>
        </p:spPr>
        <p:txBody>
          <a:bodyPr/>
          <a:lstStyle/>
          <a:p>
            <a:r>
              <a:rPr lang="cs-CZ"/>
              <a:t>Hydra má 100 hlav. Rytíř jí umí najednou useknout 15, 17, 20</a:t>
            </a:r>
            <a:r>
              <a:rPr lang="en-US"/>
              <a:t>,</a:t>
            </a:r>
            <a:r>
              <a:rPr lang="cs-CZ"/>
              <a:t> nebo 5 hlav. Následně hydře v jednotlivých případech naroste 24, 2, 14</a:t>
            </a:r>
            <a:r>
              <a:rPr lang="en-US"/>
              <a:t>,</a:t>
            </a:r>
            <a:r>
              <a:rPr lang="cs-CZ"/>
              <a:t> nebo 17 hlav. Může rytíř hydru zabít?</a:t>
            </a:r>
          </a:p>
          <a:p>
            <a:endParaRPr lang="en-US"/>
          </a:p>
        </p:txBody>
      </p:sp>
      <p:pic>
        <p:nvPicPr>
          <p:cNvPr id="1026" name="Picture 2" descr="data:image/jpeg;base64,/9j/4AAQSkZJRgABAQAAAQABAAD/2wCEAAkGBxMTEhUTEhMWFRUXGBoZGRgWFxgeFxoYGBoXFxsYGBoaHiggGholHRgYITEhJikrLi4uGx83ODMtNygtLisBCgoKDg0OGhAQGy0lHyUtLS0tLS8tLS0tLS0tLS0tLS0tLSstLS0tLS0tLS0tLSstKy8tLS0tLS0tLS0tLS0tLf/AABEIAQ8AugMBIgACEQEDEQH/xAAbAAEAAwEBAQEAAAAAAAAAAAAABAUGAwIHAf/EAEAQAAEDAgQDBwEGBAQFBQAAAAEAAhEDIQQSMUEFUWEGEyIycYGRoUJSscHR8BRi4fEVM4KSByNTcqIWQ5Oy0v/EABgBAQEBAQEAAAAAAAAAAAAAAAABAgME/8QAJBEBAQACAQUAAQUBAAAAAAAAAAECESEDEjFBURMEImFxgUL/2gAMAwEAAhEDEQA/ALtERaZEREBERAREQEREBERAReXuAuSAOtl+tcCJBkHQjRB+oiICIiAiIgIiICIiAiIgIiICIiAoWK4mxjiw5i4AHwtJmZtOgNt41CmrEdocBin1Q1pcA+pUyhpFwIc282EF1j90o3j2/wDS0PHKheSGQ0NMB7w2DOpABzGBzi59Vzr8TrRIrNmJhjBp0zTJ91R4rspi3vl0Ot95uURGgkXN7xz6KLxHgzqdLMS0AuylrHtLuYMNttfdZl0693TnjHbQt4jUdOeu4ZfuhrQQbh0i/wBVDHExmdL6ro51Hwegk6LKUar2OInw2mTMa6Xka6f0XulxR0OBEPi0ExOhPT6pa3j1cNcSRoeGcaBe418PbYS2w6tLRmO8lx2jmtXh+P4d328p5PBEep8v1Xz3huKpeUZmk659zvB0n4XJ/Eg5pLM7Ds7LII5RsSkkk4Zyxxy5tfWmuBEgyOY0X6sn2bqUa1hNGs25NNxhw5gOkEc2mYWsWo89mqIiIgiIgIiICIiAiIgIiICIqnjHEXtBZSHijzmMrfbe8bc9wjWONyuotl5fpMSRoLa9JWbrdoBTaGGoxpFiS4vf6mQ2D7FcsRiqhYXMrPMEF148IuYy9OSOs/T51JxIqPDnU8GTEkfxNWGyNSKcuAHW3xdQW9nn4hxqd+wbFraLg1pgHKAXDQEbTzuvGIxZh01XltoBcS7nbYG4vsudLBUi2RIm5BIP1O6nmuk/T5fXvDdkqMS+u4eIx5BMGCbzLSQSPa5XrHdlcPDTSc7x+FhGVwNQ7uGW7YDnGIHgtqq/GZGAXcQ6IDXkT0LWmD72v1X5h+1VQOaKk5Q6xBBggFsEZTaCdCpf6c8+l2+0Hi3AHUnCk7LJBcHifENDA5yQDPTmqVlc0xliTNvTmt3xXj2Gr4ZzXVmioPE2WuYCR9mXSBmEtJn7SytfDmM9rjMPT32jbqniuUthwuq51Rgp+Gpci8HMNA0mxJuIMA6b3+lcF4j3zDIy1GnK9sEEO10NxIvfryXySsch1ggyCLHof6r6d2Z4rTxFH+IOVtQNDKrrDyyQSfumSR6kLTWdXq/JWb4j2hc53dYYNzRLn1LNY37zp8ouNb/yq44dgBTEl7qlRwGao4yT0A0a3+UfXVNsWa8pqIiIIiICIiAiIgIiICx2M7O16taalTJTgukGzXZnCIBHiLS0zO7uV9iofEcHnEtbTLwZHeNBB5gmJHqOQRZdMTieysWp4qg7XzOymTzjN8yqjF4csqOHeEkOjOHGCJgGOXSPla/H4QvcylWqgwRnNGkxmXMcrMz3ZjJfDYETebLjxbg2GpkMa3xWJz1DESCRlg5p30iQs6+Ok3lqTe2TwmONmuuJsb3iBB5E2+VwdjqgcQSCfQD4iFcVaWEpHxudUcbuOxJuYa3Qa6/krTh+Mw7wRRblLRMFhBO0yRe5S37XonSt4uTNMdUqQBTc5w2LDodg6I5axov2vwnENMvYXakNYMxEnciw9pWmw2KYHvJlxsNNBeQPeeq84zHNAJE+wvHvc+ytn8t/ix1u1lqvCq7YqP8A+SBoS6H+oDZI+ikYOsXixznS48UA23Me/OTC74fE1MRdvhbmILnCfC0AknafE2B68lOpYvD0vBSEwQXODcwPrFifn2Wdfa5fjxvO9RBw3BsxqNeSDAgfdGzgT0kC1iOi70sCKbCKYgnV0y4kTFzYC/LdRn8aJdmcwtgwcp1aTEEECRMEf1XrFcYAZna3O0ui5iJ6Qeuv5q8aaxvTk4cxVp0Kgflc6pM5QQZI3cHBw9DEjZavhHadpvWfUBNspptyid5ZLj629Fg8bim1C14a5rhAIkFsDQg8/a6kOrnJmab282t+k39kmvLje3J9Yw2JZUE03teObSDHrGi7LCdl6FGuBNSpTrgbFoBj7nhkekytlg8M5lnVHPG2aJHvqfda5cspJ4SUREZEREBERARFwxeJFNsnXYcz+Q5nZFk3xHYmLmwVFi+0LDmZSkuByk6RppvJ0HLXkDQsxdVxLXuGUve5oMy8ueSC7qLADQCLaRCxJyPEeJrQS8yAwOkbnUiLkc+ij0YdHXOSXjOKVaNJ4qGkzvCbAk1CNAGgAhgDY9CSZkrO4iuari9ziRNw9zj4iPl0dY20iVxxeJD3PeXTeGxBhoO34rzWcCZbmB3JIgjnEm+izP2zTOeWO67vY0TAudvKbD7xMfRfrKhLcpbLbWDtdxJmHfv284Hhr67yM+UMbmc69m2tE3JMAD8gVbYbhlKkw1KoNRwEjN97aAdT+4Uur4XHp983OIqaWJeHCGkBws2bkAagbDlsVHxFMue4i8xFzIGn0Oy6UsDVrvc60zeZkdNF0qcJayO8e5zjMMptlx63MAdeiurpntys/h0rYwlopNkMDWCBYveBDiT0iD781GFR0SIZO5Ng3newH7C8PwNUTlZUA2BIJg/9sfgvdFhPhqNLIBMuaWzEQJO/6e4M3ut/dtzxhiIdmMjzDpckGw1Ph+VGL3XjfXr68+amOouBhwBAFoO/UbWUWoyCJj305fSVGMrztbYXhlR1I1g0Oa0w7LqwROYiPL1E76BRqVZwIsXM0026b2X0DsG1/wDD5nOBa4yBuCLH5tbpO6y3aDDilXqU2thjSMoboA5rXfAk2V8cmNqvq4hrHNLHXs4ZZtyvsd/hfQuy/GxiKYDiC8an70b9Hcx7jp8sAMuA26H4nZb3sLgmVMPLhDm1Za5pIcPCyLjUTNjIWpW8rLNtkiIq5iIiAiLy9wAJJAAuSdABuTsEEPE8Sax5YR4oBbceInNI5w0AEnkedlluI4qXyahc8kCQYY3kIMtA/ZM3TtHxVrCasAucCG8mt0GbqSBI9Vl2YF9dxhhqHnAMHU3mGga3I9lN6evWPSm/aRieNEkjJOQ+YG3I6xreBZRMZU7yCHtyj7JIBb/p39p6KXiuDDvO7w7+8gAk5RllrTmfIPkbm666mRO84R2eoYbK4gOqT5yI8TtmtmG7x6m6nNccupleMmI4b2Zq1myxstdIzkho+Df6KTg+ClrorZe7iO8Y6W5iIF3AczBi5jmthxTFMZLfC1v24AGY8jGwBk85A5g5LjPGrFtJ0te6wmeUmR1Ewna69Pp4449+f+R2GJYxuRgiPNa5cNCeZgT0lQMVj8gBcMznEw0jYRJJIIi8e6rv8Qq5jLQYgGBrqJkbmF0e+rXIptBeD9gAOPM7Eg9RG6WretucLDA4gCm6pFMU2CS2iebg0CNMxJA1AXD/ABrvXQG02XtmLi/2OntClYPsTXJdmY1mkS8Qd/szuBryCruNcP7p2RzRngTkdZsidTFxY+4WdfWPzZcSJmP4g2HMpuJqggQGkwJu4E7jTf2VeGElwdVqmDu8xoD5TbdRg6m3QuBvzn56/mueEBaZZDgNeRnYe6sv1L1e68pz6fhOWOVhDoEnTQ67KqxbhtdSsLTzuMvcD/KYE+nRc8SHZhPig6wM3pO6tnxjKbm4+l9i8MaWFBc4Frpdyyx4TJ5Q0FZbF40OqVKjmZXOJNwZI0G3IC6sa+MzUGUaLWtpBjS6ZlzvM4EHQZryDc301o8bWBbBaBNo1v8ACzb6ZnE2qa1YmfsgxMbkTc77m2nwt9/w9zBlRrgR5SJ3BzX/AAWDZUlwZAAAAt7SfcklfV+F4A0+6O4otY/q4QQfkv8AkLePhbeFkiIqwIiICIiDFVuzOes4QZpupwDIaaLjDsp0zjITbmByV/iWsePF4MNTEkeVr4uLf9NoHo4nkL2y51qLXCHta4cnAEfBRru52zPBMIW0az3NDf4nPUYBALWmXCmYFh4i4WmCZuFcdoKkUt9dRsQCR6XAuvXHDFEmJLYIAt/KfTwkj3XbEUxXpEAkB4BBi/MGD7W19FLNzS43Vlr51jHVMQ8U6bS83kCfsESMxMEEkkunUdb/ALU7P1KTS/EOax0eBocC7MYEECwEDWfxWz4VwVuHPeNBc9zA1wBGUOsXFpdBAc4Tv+ShYrB98RQbB/8AcxFRzHDM4EFrATeJkQPK2IKa9rc7ld1S9nezBqlr61qZEjXO4Nygf9rTPuJ0sVuaWApNY2mGNyNjKCJgt0N5M9dVzwr2uc1zdBTERsCYi1rZY9lLqPDQS4gAakmAPUq6c3jFYhtNjnuIAAm/0HqTZfK+J1XPc6o8AOeS4wbCdvbRaDtHxU1XZYAptdLPNmcYiSIncwFT/wAG5xl7bbNn8RH5rGVakVVLh7nmSC1v1PtsveIpZJynbkPqrKu9rfLb98lW4ig43cCB9fWNvSFnZrTy1sQ9vQx9YnmuVfEEky0Cfp8qc3DuaxrTawEKDjW8grKbsWlTHNLG+EC14PzFlXVXy7K0awY3v+ZsuGFa52VoBLiYHMzYD1/Xottwbsy6k9j6hb3gg5NftwSXA8pI10HtZGbdvPBezgyU3uYZqVWkHWKWRzzP3Z09Q1bpEW5NHoREQEREBERAREQc69IOa5p0cCD6EQv2kzK0NmYAE84EL2iKIipOMcba0Pp03HvLjMAIYfcGXDlEc0t0OT+JiliaxfIp5GCMsu7wOcLAXu0gzpGsQZp+KcUfXOU3ZMtYBy0L9bj1ieqhVDUe5xa5z3EAFz9omPe+nQLuMIGiSxpPNxk+/hXO5NzFzbhSLva1x94HoI/qo2KrhotA9F5xeJa3ygD0AULAs7595IEzyPT3/JTRb6jvhaIJz1JGhaIdbeTA10X67xvgB5aLm+4NhcyF3qVH1D3bC0lsZiPzub9AvYwraYgtIOs5pM89lF0h1xB8sQodLDvqvyUxLiQGgwLki5naF1xle8TbaVruwXDnNY6s6IeIbzs45pG12hakc8qm9lezowzP+YGuqzrqABIGWdJkn3HJTMVUH8XQb/JVJsbxkAvyu70tzE2ira2FJxVN4mAx83tPgEH18Bj+RdCLJEREEX4v1AREQEREBERARFyxWIbTY57vK0En0HLqgicZxZYyGEB7tOjd3dLadVjq9Unwtuek3Pub8ypWOxAe51UjMXabtGwa0nbqBBJJ3XDAU9XyB9m+kb/UCPRcsrt2xx06U6LAJDCeroE9YP6WVfjsS1ugg9IH4KVxDEACziT6/kLLN4mqSeZUkZyvqONd5cdeXpeyu8DQBptbIZGpcCCddAdJ5zMctunDuHCncvaXdBmj0N/wUytWjV2b1AH4AK2rMdeXksa0QWtjYtH5X+ZVdi8VaJM7f3XjF43aQP3y5rv2d4S7FVAHy2mBmLogkAkANJEXIj2PKEkZyyOzfBHYp5cSBTYRJ+9fQdYn89l9IwmGbTYGMENbYCSeupXPhuAZQYGU2gC09SABmPUwFKXSTTAiIqCIiAiIgIiICIiAiIgKi7SYky2m28eJwJgXkNkwdwT7DpF4TFzosd2gxzDXcRUjKxrTGpHifDetzcbfKzleGsfKs4nVMhpdBkAQLAuIaDe+/NT2OY0CwzNEQBoPXYbqoxVO2d3hiXDbLbV3N2t/7ntieIOyE5YINxOgMQY10IsuenTaBxfF6uNuSl8FwDmy57QS4CJ+zrbqdFW08K57rXkk/jHsTHytC2Mo8UiLDYDYEDkLXVrOM52VKhEk/h+yqTiOMib3UjH4gAfgFn8RULjeySJlk7YLFUs5Nem6o2LBr8sHnoZjl+K0fCOP1q9drO+bhaIb5W93DWtGgc9pl0x+ix4Fl77kmZGnNac31it2mwzHij3hqVLDwNLiTpBLQG5p2G6ugvi/Csa6hUbVYGkt0DgS3loCP3C2vB+0tWvXyvq0qDIkNgXiPCHON3H20NlqVdtoi/AV+qgiIgIiICIiAiIgIiIKvtG9woOyGHSIJmLHMZAubNKw9TCuBa50HvYLTPjDZJmpIhuYX1OotZbntDWDKUkWzCTExYweniyieqwj8ZVa1jIknMfCDmhxBmNPf12AXDqXWTWKWRnc4G7WwejiZ+gj59AoQe9zbQWmCXRJEHbl5WiYOoFpU3BuLGNqVGgw7Lki7iLNAG2UFuupCj06J75oeyMwmN5NzI6FxEX1HIrNy3w6W7ceBjK2oXTl+yTrF9I0Omm694UhrRd0ObNtAQIPpqPqvfEKzWtYaZkF0m4IJJ8rY1ideemi88So0m0WsaHCpIDtZBgANyjS07dU75E2pK1bMSBp9dTb8F+0sN0XmkQWghoBbqWjUEiJi09Vah4DLAe66S7cahUcLry9F5q0LlpBsDCscFIbzX5imFxMGIGw91UV2FcAYiABHQ+s2XF5M38USfVTHUpMuiw0iPw3XHMAZy2I3nUILjg/FGd42piQ542vJzTYuBu4e/st0OO4cvbTbUzOcYAY17p92tIjroF8vLD4S4Wg/K78G40+hWDxcEw4QJLZkgE6bLUq7fW0VBw3tJ39Xu6dBxGpdmHhHN1o9gSr9aUREQEREBERAREQRuIYXvaZZmLZi41EEH8ll+N4enhe7p0WNGam4FxMvIaWEa+bxQOTZ2AWxWO7YUXCq12dwDmOa12wJPibbaIPseVsZ47i70ztEh7KjnkySYbm1JBMMAETIaSb6aK7wmCBYxzjJDMrZAgAydBrrzVRhW5WQy7pkcpH5bfKvaONDqebS1xyI1B91x7dOuGlJxCg4VQ6B4SMg9HAyYAtPpqfQ1NbHPNTOOe5NzAJnTmflXeFqhzi5+j5ieQsPnX3UPHUGg+EQNoCvZGMtRW0qbw3JLYJn3BmRsphfDYXlr/C2wtOm8mZP0HsuVWc5B9LafK3HNYYV9l0eDv8KBgnw+/L9FZVHSFUQH04uOa4PdLr7aD81LqsdaD0iNZIAhcPtEWkWtB+oQR8S0mDy56/2XKLh0WB/FTKtOUey0IPWC4lUoVmupmBq4AkNcBs6DcLcdnuPurd46q6kxjesO9YLjDRz3KwLKYIkbFeDROpgkAhWVdvsFCu17Q5jg5p3aQRaxuF0Vfw3FURRoBrmtD2N7tpIBNhYDcjdWC2oiIgIiICIiAqvtKwHDVQQNLE/ZdIAcOoJnrpurRccZQa+m9jvK5pBPIEaoPlWFc4Odyby6/2XfFVnBr3Nkhw8TRsYjMB+I/Z44bSTOvI79Nl4qVyLgesgx7rnpca94h4NJpBgtbIPsv3FCoGiYcCF4/ga0hoovPeNzgNa51jAJESN7jYm8b+abqoDWPY8C+UlpExqL7hImT3AyMvffp1XJgzVIEw2T67D9fZSsDhJcZ0A0UMOyvBFhcOP8vTrolTHyl1KcFrtgR+Y/NSw8bkKpxGKzDK0QDPtN7ei6YannGmUCxMkz6KRrNIxeIaBc2VXUxIHlhvr+imvwbA6Im297rjxBrA0QACBE8zuf6bKspOHq5mtnl+ypRohwV3wnhGHqU6NNoeKjsOKrqknwuIpw0tJiDmJjkBe8rlieAV6c+DvG82X/8AHzT6T6pqt8VTspxbZflWhOil5DMEEEbEEEHqDov0tkHoptm46euzWLZQrF1U+FtNxbaTJc2zRz8Tz8r6I02/XVfLqh0cNZm+ljNwNui3vZrFd5h2vzl7nSXEzZx8RYJtDZiBYQRzXTGpFqiIqoiIgIiICicXfloVSdqb9ifsnYaqWsnx/jrXjJTd4RdxEjNbwxzZrfeAluhmHNlp8c35DkoxZLoMkeql47yCWyTtb+y79mOFmrXAcLMu/wC6cp8vUHT0nkuaNRwZjg/Cyb/w9SBsGZ6RHUug0x8qP2vqnvaYcPDkJb1dmGa3QZPkrUwst27d4aI3zOdYjQDL6/a9LHot3wtZ1phx6hU+L1d8fP8ASVOLjMhxEjRwv+7Kvq1Dy1M9TaN/VYZRXHkVcYLDPYxrzJa8OIFr5bO+pA9QVTvHiHVfRn0Gv4dTfHipNsd/C7K+ecgH3g7K6Vj8S8Atd94kXkRAEH/yKiYujqDrOp26AK1rUhqonFKQ1vNsvLeZPp+CL5af/hxTdlqkmWwxrekZyR9Qtosx2Ac3uHAah1/TKAPqHLTrWPgiBxbhbK7b+Fw8rhqOh5jp+CxFRpY8se0hwN+u0ibkGLFfRlmu2tIZab7Agls+ozCf9p+TzUyntZ8Y/FE5XOAPodhztK0nYDHENOHLXWLntMCA0mSCfUgjXUrKYqtcAO8wg7gK/wCxLste58zS0dfK75lqkY9t6iIttCIiAiIgicSxBYy1nEwDysST7AH6LBYfBg1jSPkHi/0bt6DNboCvodbDtfGdodHMSo9ThdIxDA2PuANkcpAmN7RoFzyxyt3KvD5zx2G1YFha3yNNrAWV92EdFWoDPibMnctI/HMStA7s9hi7MaUmIu55G+xOtzdTMNgaVMzTptaegAVxxshXWvWDGlx2+SdgOq+c4ypVrVstQ+Nxh0WDWtBOVusAQees6lfQMbhS/LDgMpJu2bkEA6jQE/KoRwGrTqmqCKuaWwAGloJaZ8ToI8MGNNgdpn3ejUZN9MioaceIeEb3HL9hQTQzGCYLZH+q36FbOj2artqurucxxJ8jZ0iLOcAJm0WtvsvPBuyDu9qVMVlcHGWsa52pmcxgRE6Aka++dZXhNRgaYzPavoHE8WKeHp4encZfG8RlO5a08ySSfjWYsK3ZTDBoFKixrgRcufMTJvJJ5X5rlj+z9V4AbUpwDYFpECCNRPTYLd3PBpma1F2TNByjfab219tCq/FEFszcCd/yHIa9QtfiOHVTR7oU4IYAXOIazNrMyZk3tPWFFwfZqsylVY5rXufkAc1wiLZpzQQBLrjWNNliXLXg7Y7/APDxze7qAG8tn08cfWVrllOzWEp4Fr2161IVHZSWh1wADETBdMnQfK94jte3xhtNx1DHggA2sYcJB6Fp0XWeDw0lSu1paHOALjlbJAzHWBzNjZYLtfxp1TNQhp7uoZc3QjLAsSbjMQY3B0UPiPF6tdrW13AhpzQ1oEugifqel1ViqATa20bf2UtTfxwqACNj6891rOx2AD3kvph7A0zmggOOhg6zDtlnsBhpc0QMxLQ0E7uMCSeZhfT+D8OFCmGAgnVzoiT+g0Uka1pOREW0EREBERARFwfjaY1qM/3CfhB3RQH8WpDQuJ6NcPq4AfVRqnF3n/Lpt9Xvv/taDPys3qYz2uqsamLptMOqMB5FzQfgleP8Ro/9al/8jP1VFjqZq/5ppA82UwHD/U4uPxCq63DmgQ2qeV3/AP6JMrnetN8L2tNhu0FBznMNRrXNMXc3KerXg5T6a9FKfxOgNa1IetRv6r59jG06Pnuf69VwpY8v/wAukXHkxpcR6xK3M9xmt2e02GgnObEjyP25GII6gwoNXtcM0MoPc2PM5zWmegvbrb0WfocPxdRpLaLgBzAaSZiAHkT66WUil2SxL4zFjByLySPZoI+qu6cpVbtZU8U06Qa4QGuJdFoMwBmB5etyqOjxepTYWsqvDfusMAdGkyW+xV9hOxF5q1R07tt45ku0ttB9VY0ux+HBaTncBJIcfMbRmiLCNABM3lNU0wrsS55hrXOceclx+bkrozhuIe8U8jw9wzAFpDouJ8UQLESV9QoYOmyMlNjYBAytAgGJAgbwPhdQwSTAkwCdyBMAn3PynaaYLBdjaz57wimBzhxPUBpiPcK74d2PpMdmqHvOQjK31IBM3m0x6rSIrqDjh8IxjcrGNa0mSAAATzK7IioIiICIiAiIgrsdwdlV2Z76noHeEegixXH/ANPUt31T/r/ordFLjL5iqVvZqiPt1f8Af+gX5W7M0iLPqt9HAx18QKu0U7MfhuqSj2YpDV9V3UuA/wDoAqTFYFrq+TBg1HMkOc55NJjp3d95vISZOlitsvxjQBAAAGw0S4Y30bqgwnZKgIdWmu/m/wAnswWj1lX7GgCAIA0AsB6BfqLUkiCIiAiIgIiICIiAiIgIiIP/2Q==">
            <a:extLst>
              <a:ext uri="{FF2B5EF4-FFF2-40B4-BE49-F238E27FC236}">
                <a16:creationId xmlns:a16="http://schemas.microsoft.com/office/drawing/2014/main" id="{6D3851FA-652D-4AE6-BF41-AD1DCDD46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18" b="94096" l="9140" r="90860">
                        <a14:foregroundMark x1="44624" y1="8856" x2="44624" y2="8856"/>
                        <a14:foregroundMark x1="43548" y1="94096" x2="43548" y2="94096"/>
                        <a14:foregroundMark x1="90860" y1="83395" x2="90860" y2="83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259" y="2635583"/>
            <a:ext cx="2532451" cy="368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A13D8F-F72F-4C9B-911A-790F9B06E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40" b="94344" l="5706" r="95195">
                        <a14:foregroundMark x1="33634" y1="9276" x2="33634" y2="9276"/>
                        <a14:foregroundMark x1="36637" y1="7240" x2="36637" y2="7240"/>
                        <a14:foregroundMark x1="29730" y1="40724" x2="48949" y2="52262"/>
                        <a14:foregroundMark x1="10210" y1="55430" x2="6306" y2="62670"/>
                        <a14:foregroundMark x1="44144" y1="90724" x2="44745" y2="84389"/>
                        <a14:foregroundMark x1="20120" y1="92081" x2="24024" y2="91855"/>
                        <a14:foregroundMark x1="38739" y1="94570" x2="38739" y2="94570"/>
                        <a14:foregroundMark x1="86787" y1="73982" x2="95195" y2="73982"/>
                        <a14:foregroundMark x1="60060" y1="9955" x2="60060" y2="9955"/>
                        <a14:foregroundMark x1="63063" y1="40498" x2="42943" y2="55656"/>
                        <a14:foregroundMark x1="70270" y1="39593" x2="71772" y2="27149"/>
                        <a14:foregroundMark x1="71772" y1="27149" x2="66366" y2="16063"/>
                        <a14:foregroundMark x1="66366" y1="16063" x2="58859" y2="9729"/>
                        <a14:foregroundMark x1="70571" y1="27602" x2="70571" y2="27602"/>
                        <a14:foregroundMark x1="71471" y1="26244" x2="71471" y2="26244"/>
                        <a14:foregroundMark x1="72372" y1="26244" x2="72372" y2="26244"/>
                        <a14:foregroundMark x1="72372" y1="26697" x2="72372" y2="27828"/>
                        <a14:foregroundMark x1="72372" y1="28733" x2="72372" y2="29864"/>
                        <a14:foregroundMark x1="72372" y1="30317" x2="72372" y2="31222"/>
                        <a14:foregroundMark x1="72372" y1="32127" x2="72372" y2="33032"/>
                        <a14:foregroundMark x1="72372" y1="33710" x2="71471" y2="35068"/>
                        <a14:foregroundMark x1="70270" y1="36199" x2="69970" y2="36878"/>
                        <a14:foregroundMark x1="69970" y1="38462" x2="69970" y2="38462"/>
                        <a14:foregroundMark x1="59459" y1="9502" x2="59459" y2="9502"/>
                        <a14:foregroundMark x1="58859" y1="9276" x2="58859" y2="9276"/>
                        <a14:foregroundMark x1="57057" y1="8597" x2="57057" y2="8597"/>
                        <a14:foregroundMark x1="56456" y1="7919" x2="56456" y2="7919"/>
                        <a14:foregroundMark x1="58258" y1="8145" x2="58258" y2="8145"/>
                        <a14:foregroundMark x1="59760" y1="9729" x2="59760" y2="9729"/>
                        <a14:foregroundMark x1="60961" y1="11086" x2="62462" y2="12443"/>
                        <a14:foregroundMark x1="62763" y1="13122" x2="64264" y2="14480"/>
                        <a14:foregroundMark x1="65465" y1="15611" x2="66066" y2="16742"/>
                        <a14:foregroundMark x1="66667" y1="17195" x2="66967" y2="18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3446" y="4005468"/>
            <a:ext cx="1635452" cy="217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27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52D6C-B0AA-4DED-8F9A-CDCB169F8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Invarianty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CDFB5F-BD5B-4668-9E2F-94595903F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86124" y="1845733"/>
                <a:ext cx="10058400" cy="4023360"/>
              </a:xfrm>
            </p:spPr>
            <p:txBody>
              <a:bodyPr/>
              <a:lstStyle/>
              <a:p>
                <a:r>
                  <a:rPr lang="cs-CZ"/>
                  <a:t>Tabulce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vezmeme pol</a:t>
                </a:r>
                <a:r>
                  <a:rPr lang="cs-CZ"/>
                  <a:t>íčka v opačných rozích. Lze ji vyplnit dominy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2×1</m:t>
                    </m:r>
                  </m:oMath>
                </a14:m>
                <a:r>
                  <a:rPr lang="cs-CZ"/>
                  <a:t> tak, aby se žádná dvě </a:t>
                </a:r>
                <a:r>
                  <a:rPr lang="en-US"/>
                  <a:t>domina </a:t>
                </a:r>
                <a:r>
                  <a:rPr lang="cs-CZ"/>
                  <a:t>nepřekrývala</a:t>
                </a:r>
                <a:r>
                  <a:rPr lang="en-US"/>
                  <a:t>?</a:t>
                </a:r>
                <a:endParaRPr lang="cs-CZ"/>
              </a:p>
              <a:p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CDFB5F-BD5B-4668-9E2F-94595903F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6124" y="1845733"/>
                <a:ext cx="10058400" cy="4023360"/>
              </a:xfrm>
              <a:blipFill>
                <a:blip r:embed="rId2"/>
                <a:stretch>
                  <a:fillRect l="-667" t="-1667" r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black and white checkered surface&#10;&#10;Description automatically generated with medium confidence">
            <a:extLst>
              <a:ext uri="{FF2B5EF4-FFF2-40B4-BE49-F238E27FC236}">
                <a16:creationId xmlns:a16="http://schemas.microsoft.com/office/drawing/2014/main" id="{AE46D9A0-FDEB-4DD1-845F-D4B4A54A4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531" y="2548466"/>
            <a:ext cx="3429000" cy="342900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23DC776-9790-4E04-B1B2-804E29A86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37" y="2480153"/>
            <a:ext cx="624658" cy="539197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953C335-75AE-4A5D-BC93-05483257B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67" y="5506582"/>
            <a:ext cx="624658" cy="53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3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52D6C-B0AA-4DED-8F9A-CDCB169F8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Mono</a:t>
            </a:r>
            <a:r>
              <a:rPr lang="cs-CZ"/>
              <a:t>varianty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DFB5F-BD5B-4668-9E2F-94595903F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124" y="1845733"/>
            <a:ext cx="10058400" cy="4023360"/>
          </a:xfrm>
        </p:spPr>
        <p:txBody>
          <a:bodyPr/>
          <a:lstStyle/>
          <a:p>
            <a:r>
              <a:rPr lang="cs-CZ"/>
              <a:t>V hotelu je 115 pokojů a 2000 lidí. Každou minutu jeden člověk přejde z pokoje do jiného pokoje, pokud v cílovém pokoji už je alespoň tolik lidí jako v tom původním. Dokažte, že </a:t>
            </a:r>
            <a:r>
              <a:rPr lang="en-US"/>
              <a:t>po n</a:t>
            </a:r>
            <a:r>
              <a:rPr lang="cs-CZ"/>
              <a:t>ějaké době budou všichni v jedné místnosti a pak již přecházet nepůjde.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15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52D6C-B0AA-4DED-8F9A-CDCB169F8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Mono</a:t>
            </a:r>
            <a:r>
              <a:rPr lang="cs-CZ"/>
              <a:t>varianty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CDFB5F-BD5B-4668-9E2F-94595903F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86124" y="1845733"/>
                <a:ext cx="10058400" cy="4023360"/>
              </a:xfrm>
            </p:spPr>
            <p:txBody>
              <a:bodyPr/>
              <a:lstStyle/>
              <a:p>
                <a:r>
                  <a:rPr lang="en-US"/>
                  <a:t>Mějme na tabuli napsaná přirozená čísla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/>
                  <a:t>. V jednom tahu</a:t>
                </a:r>
                <a:r>
                  <a:rPr lang="cs-CZ"/>
                  <a:t> </a:t>
                </a:r>
                <a:r>
                  <a:rPr lang="en-US"/>
                  <a:t>můžeme vybrat dvě čísla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/>
                  <a:t> tak</a:t>
                </a:r>
                <a:r>
                  <a:rPr lang="cs-CZ"/>
                  <a:t> </a:t>
                </a:r>
                <a:r>
                  <a:rPr lang="en-US"/>
                  <a:t>a</a:t>
                </a:r>
                <a:r>
                  <a:rPr lang="cs-CZ"/>
                  <a:t>by</a:t>
                </a:r>
                <a:r>
                  <a:rPr lang="en-US"/>
                  <a:t> jedno neděl</a:t>
                </a:r>
                <a:r>
                  <a:rPr lang="cs-CZ"/>
                  <a:t>ilo to</a:t>
                </a:r>
                <a:r>
                  <a:rPr lang="en-US"/>
                  <a:t> druhé a nahradit je </a:t>
                </a:r>
                <a:r>
                  <a:rPr lang="cs-CZ"/>
                  <a:t>čísly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𝑔𝑐𝑑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𝑙𝑐𝑚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. Ukažte, že můžeme udělat pouze konečně mnoho tahů.</a:t>
                </a:r>
              </a:p>
              <a:p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CDFB5F-BD5B-4668-9E2F-94595903F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6124" y="1845733"/>
                <a:ext cx="10058400" cy="4023360"/>
              </a:xfrm>
              <a:blipFill>
                <a:blip r:embed="rId2"/>
                <a:stretch>
                  <a:fillRect l="-667" t="-1667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146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AE632-A6BE-49F4-B93C-070C4BA88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Další extra úlohy </a:t>
            </a:r>
            <a:r>
              <a:rPr lang="cs-CZ">
                <a:sym typeface="Wingdings" panose="05000000000000000000" pitchFamily="2" charset="2"/>
              </a:rPr>
              <a:t>  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C89052-450F-48A1-BCE5-72911D886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10233329" cy="4023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1800"/>
                  <a:t>Na tabuli jsou napsána čísla 3, 4, 5, 6. Libovolnou dvojici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800"/>
                  <a:t> t</a:t>
                </a:r>
                <a:r>
                  <a:rPr lang="cs-CZ" sz="1800"/>
                  <a:t>ěchto čísel můžeme zaměnit dvojicí</a:t>
                </a:r>
                <a:br>
                  <a:rPr lang="cs-CZ" sz="1800"/>
                </a:b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800"/>
                  <a:t> a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800"/>
                  <a:t>. M</a:t>
                </a:r>
                <a:r>
                  <a:rPr lang="cs-CZ" sz="1800"/>
                  <a:t>ůže se tak na tabuli objevit číslo, které je menší než 1?</a:t>
                </a:r>
                <a:r>
                  <a:rPr lang="en-US" sz="1800"/>
                  <a:t> </a:t>
                </a:r>
              </a:p>
              <a:p>
                <a:pPr marL="0" indent="0">
                  <a:buNone/>
                </a:pPr>
                <a:r>
                  <a:rPr lang="cs-CZ" sz="1800"/>
                  <a:t>Máme tři hromádky kamínků. Můžeme z jedné přesypat kamínky do jiné za podmínky, že tím zdvojnásobíme počet kamínků v cílové hromádce. Můžeme vždy docílit toho, že zcela zrušíme jednu hromádku?</a:t>
                </a:r>
              </a:p>
              <a:p>
                <a:pPr marL="0" indent="0">
                  <a:buNone/>
                </a:pPr>
                <a:endParaRPr lang="cs-CZ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C89052-450F-48A1-BCE5-72911D886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10233329" cy="4023360"/>
              </a:xfrm>
              <a:blipFill>
                <a:blip r:embed="rId2"/>
                <a:stretch>
                  <a:fillRect l="-1370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445C2325-243D-4A0A-BE6F-CE880E750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066799" y="2446331"/>
            <a:ext cx="10058401" cy="1368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D4AB6E-95D7-4F7A-85A3-5E3D08BB9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036318" y="3155302"/>
            <a:ext cx="10058401" cy="1368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D7F7EE-8ED5-48DA-AD89-7C62C1247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036317" y="5487063"/>
            <a:ext cx="10058401" cy="13684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F9D293-3B62-4DD0-841A-0F18CB199B4B}"/>
                  </a:ext>
                </a:extLst>
              </p:cNvPr>
              <p:cNvSpPr txBox="1"/>
              <p:nvPr/>
            </p:nvSpPr>
            <p:spPr>
              <a:xfrm>
                <a:off x="1036318" y="3368920"/>
                <a:ext cx="9044941" cy="2255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/>
                  <a:t>Počínaje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1007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,2014</m:t>
                        </m:r>
                        <m:rad>
                          <m:radPr>
                            <m:degHide m:val="on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,1007</m:t>
                        </m:r>
                        <m:rad>
                          <m:radPr>
                            <m:degHide m:val="on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e>
                        </m:rad>
                      </m:e>
                    </m:d>
                  </m:oMath>
                </a14:m>
                <a:r>
                  <a:rPr lang="cs-CZ"/>
                  <a:t> definujeme posloupnost trojic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</a:t>
                </a:r>
                <a:r>
                  <a:rPr lang="cs-CZ"/>
                  <a:t>pomocí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/>
              </a:p>
              <a:p>
                <a:endParaRPr lang="cs-CZ"/>
              </a:p>
              <a:p>
                <a:r>
                  <a:rPr lang="en-US"/>
                  <a:t>D</a:t>
                </a:r>
                <a:r>
                  <a:rPr lang="cs-CZ"/>
                  <a:t>okažte, že všechny tyto posloupnosti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/>
                  <a:t> konvergují a najděte jejich limity.</a:t>
                </a:r>
                <a:endParaRPr lang="en-US"/>
              </a:p>
              <a:p>
                <a:endParaRPr lang="en-US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F9D293-3B62-4DD0-841A-0F18CB199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18" y="3368920"/>
                <a:ext cx="9044941" cy="2255810"/>
              </a:xfrm>
              <a:prstGeom prst="rect">
                <a:avLst/>
              </a:prstGeom>
              <a:blipFill>
                <a:blip r:embed="rId4"/>
                <a:stretch>
                  <a:fillRect l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5716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64A8F-60B3-473A-976B-892D0B56F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59. ročník MO, celostátko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50D1EB-85A4-4365-A17F-2769743FC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240" y="2043699"/>
            <a:ext cx="8766002" cy="277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73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A6B3C9-2FEA-45C3-ADFB-E477FC5A71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800" y="775253"/>
                <a:ext cx="10058400" cy="1172816"/>
              </a:xfrm>
            </p:spPr>
            <p:txBody>
              <a:bodyPr>
                <a:normAutofit/>
              </a:bodyPr>
              <a:lstStyle/>
              <a:p>
                <a:r>
                  <a:rPr lang="cs-CZ"/>
                  <a:t>Mějme v rovině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</a:t>
                </a:r>
                <a:r>
                  <a:rPr lang="cs-CZ"/>
                  <a:t>červených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</a:t>
                </a:r>
                <a:r>
                  <a:rPr lang="cs-CZ"/>
                  <a:t>modrých bodů tak, že žádné tři body neleží na téže přímce. Ukažte, že umíme najít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</a:t>
                </a:r>
                <a:r>
                  <a:rPr lang="cs-CZ"/>
                  <a:t>úseček spojujících červený a modrý bod tak, že žádné dvě úsečky nemají společný bod.</a:t>
                </a:r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A6B3C9-2FEA-45C3-ADFB-E477FC5A71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775253"/>
                <a:ext cx="10058400" cy="1172816"/>
              </a:xfrm>
              <a:blipFill>
                <a:blip r:embed="rId2"/>
                <a:stretch>
                  <a:fillRect l="-606" t="-5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42728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1427</TotalTime>
  <Words>760</Words>
  <Application>Microsoft Office PowerPoint</Application>
  <PresentationFormat>Widescreen</PresentationFormat>
  <Paragraphs>34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Wingdings</vt:lpstr>
      <vt:lpstr>Retrospect</vt:lpstr>
      <vt:lpstr>Ústřední kolo MO A</vt:lpstr>
      <vt:lpstr>Extra úlohy </vt:lpstr>
      <vt:lpstr>Invarianty</vt:lpstr>
      <vt:lpstr>Invarianty</vt:lpstr>
      <vt:lpstr>Monovarianty</vt:lpstr>
      <vt:lpstr>Monovarianty</vt:lpstr>
      <vt:lpstr>Další extra úlohy   </vt:lpstr>
      <vt:lpstr>59. ročník MO, celostátko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Domácí kolo MO C – 3,5,6</dc:title>
  <dc:creator>Marian Poljak</dc:creator>
  <cp:lastModifiedBy>Marian Poljak</cp:lastModifiedBy>
  <cp:revision>76</cp:revision>
  <dcterms:created xsi:type="dcterms:W3CDTF">2020-11-19T12:39:16Z</dcterms:created>
  <dcterms:modified xsi:type="dcterms:W3CDTF">2021-03-12T02:06:04Z</dcterms:modified>
</cp:coreProperties>
</file>